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
  </p:notesMasterIdLst>
  <p:sldIdLst>
    <p:sldId id="257" r:id="rId2"/>
    <p:sldId id="261"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 userDrawn="1">
          <p15:clr>
            <a:srgbClr val="A4A3A4"/>
          </p15:clr>
        </p15:guide>
        <p15:guide id="2" pos="38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6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A398BD-277D-4131-AB6B-570A0E43F70C}" v="1" dt="2026-08-20T16:13:42.721"/>
  </p1510:revLst>
</p1510:revInfo>
</file>

<file path=ppt/tableStyles.xml><?xml version="1.0" encoding="utf-8"?>
<a:tblStyleLst xmlns:a="http://schemas.openxmlformats.org/drawingml/2006/main" def="{5C22544A-7EE6-4342-B048-85BDC9FD1C3A}">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0677"/>
    <p:restoredTop sz="94694"/>
  </p:normalViewPr>
  <p:slideViewPr>
    <p:cSldViewPr snapToGrid="0" snapToObjects="1">
      <p:cViewPr varScale="1">
        <p:scale>
          <a:sx n="106" d="100"/>
          <a:sy n="106" d="100"/>
        </p:scale>
        <p:origin x="1410" y="78"/>
      </p:cViewPr>
      <p:guideLst>
        <p:guide orient="horz" pos="288"/>
        <p:guide pos="38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 Id="rId9"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3F3C79-4A4A-B345-9B72-34BE08299C6C}" type="datetimeFigureOut">
              <a:rPr lang="en-US" smtClean="0"/>
              <a:t>8/20/2026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1DE838C-F225-C84E-85B4-0F2EC215BDD6}" type="slidenum">
              <a:rPr lang="en-US" smtClean="0"/>
              <a:t>‹#›</a:t>
            </a:fld>
            <a:endParaRPr lang="en-US"/>
          </a:p>
        </p:txBody>
      </p:sp>
    </p:spTree>
    <p:extLst>
      <p:ext uri="{BB962C8B-B14F-4D97-AF65-F5344CB8AC3E}">
        <p14:creationId xmlns:p14="http://schemas.microsoft.com/office/powerpoint/2010/main" val="10306953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3639A7D-EAE4-B744-8067-1810EEA90B66}"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39A7D-EAE4-B744-8067-1810EEA90B66}"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39A7D-EAE4-B744-8067-1810EEA90B66}"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639A7D-EAE4-B744-8067-1810EEA90B66}"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639A7D-EAE4-B744-8067-1810EEA90B66}" type="datetimeFigureOut">
              <a:rPr lang="en-US" smtClean="0"/>
              <a:t>8/20/2026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639A7D-EAE4-B744-8067-1810EEA90B66}"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639A7D-EAE4-B744-8067-1810EEA90B66}" type="datetimeFigureOut">
              <a:rPr lang="en-US" smtClean="0"/>
              <a:t>8/20/2026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3639A7D-EAE4-B744-8067-1810EEA90B66}" type="datetimeFigureOut">
              <a:rPr lang="en-US" smtClean="0"/>
              <a:t>8/20/2026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639A7D-EAE4-B744-8067-1810EEA90B66}" type="datetimeFigureOut">
              <a:rPr lang="en-US" smtClean="0"/>
              <a:t>8/20/2026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639A7D-EAE4-B744-8067-1810EEA90B66}"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639A7D-EAE4-B744-8067-1810EEA90B66}" type="datetimeFigureOut">
              <a:rPr lang="en-US" smtClean="0"/>
              <a:t>8/20/2026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A51E09-05E7-804F-BD1C-8FB5CCFB54D7}"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639A7D-EAE4-B744-8067-1810EEA90B66}" type="datetimeFigureOut">
              <a:rPr lang="en-US" smtClean="0"/>
              <a:t>8/20/2026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A51E09-05E7-804F-BD1C-8FB5CCFB54D7}" type="slidenum">
              <a:rPr lang="en-US" smtClean="0"/>
              <a:t>‹#›</a:t>
            </a:fld>
            <a:endParaRPr lang="en-US"/>
          </a:p>
        </p:txBody>
      </p:sp>
    </p:spTree>
    <p:extLst>
      <p:ext uri="{BB962C8B-B14F-4D97-AF65-F5344CB8AC3E}">
        <p14:creationId xmlns:p14="http://schemas.microsoft.com/office/powerpoint/2010/main" val="13510347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3829079" y="684486"/>
            <a:ext cx="4705321" cy="3785652"/>
          </a:xfrm>
          <a:prstGeom prst="rect">
            <a:avLst/>
          </a:prstGeom>
        </p:spPr>
        <p:txBody>
          <a:bodyPr wrap="square">
            <a:spAutoFit/>
          </a:bodyPr>
          <a:lstStyle/>
          <a:p>
            <a:r>
              <a:rPr lang="en-US" sz="1600" b="1" dirty="0">
                <a:latin typeface="Avenir Next LT Pro" panose="020B0504020202020204" pitchFamily="34" charset="0"/>
              </a:rPr>
              <a:t>CARE = "Community Assistance Resource Endowment”</a:t>
            </a:r>
          </a:p>
          <a:p>
            <a:endParaRPr lang="en-US" sz="1600" b="1" dirty="0">
              <a:latin typeface="Avenir Next LT Pro" panose="020B0504020202020204" pitchFamily="34" charset="0"/>
            </a:endParaRPr>
          </a:p>
          <a:p>
            <a:r>
              <a:rPr lang="en-US" sz="1600" b="1" dirty="0">
                <a:latin typeface="Avenir Next LT Pro" panose="020B0504020202020204" pitchFamily="34" charset="0"/>
              </a:rPr>
              <a:t>Mission Statement: </a:t>
            </a:r>
            <a:r>
              <a:rPr lang="en-US" sz="1600" dirty="0">
                <a:latin typeface="Avenir Next LT Pro" panose="020B0504020202020204" pitchFamily="34" charset="0"/>
              </a:rPr>
              <a:t>CARE Chest is a Nevada nonprofit agency serving individuals in need by providing medical resources, free of charge.</a:t>
            </a:r>
            <a:br>
              <a:rPr lang="en-US" sz="1600" dirty="0">
                <a:latin typeface="Avenir Next LT Pro" panose="020B0504020202020204" pitchFamily="34" charset="0"/>
              </a:rPr>
            </a:br>
            <a:endParaRPr lang="en-US" sz="1600" b="1" dirty="0">
              <a:latin typeface="Avenir Next LT Pro" panose="020B0504020202020204" pitchFamily="34" charset="0"/>
            </a:endParaRPr>
          </a:p>
          <a:p>
            <a:r>
              <a:rPr lang="en-US" sz="1600" b="1" dirty="0">
                <a:latin typeface="Avenir Next LT Pro" panose="020B0504020202020204" pitchFamily="34" charset="0"/>
              </a:rPr>
              <a:t>Vision Statement: </a:t>
            </a:r>
            <a:r>
              <a:rPr lang="en-US" sz="1600" dirty="0">
                <a:latin typeface="Avenir Next LT Pro" panose="020B0504020202020204" pitchFamily="34" charset="0"/>
              </a:rPr>
              <a:t>CARE Chest continually improves the quality of life of individuals in need by setting the standard in providing comprehensive medical resources and services.</a:t>
            </a:r>
          </a:p>
          <a:p>
            <a:endParaRPr lang="en-US" sz="1600" dirty="0">
              <a:latin typeface="Avenir Next LT Pro" panose="020B0504020202020204" pitchFamily="34" charset="0"/>
            </a:endParaRPr>
          </a:p>
          <a:p>
            <a:r>
              <a:rPr lang="en-US" sz="1600" b="1" dirty="0">
                <a:latin typeface="Avenir Next LT Pro" panose="020B0504020202020204" pitchFamily="34" charset="0"/>
              </a:rPr>
              <a:t>Key Values: </a:t>
            </a:r>
            <a:r>
              <a:rPr lang="en-US" sz="1600" dirty="0">
                <a:latin typeface="Avenir Next LT Pro" panose="020B0504020202020204" pitchFamily="34" charset="0"/>
              </a:rPr>
              <a:t>In every interaction, CARE Chest values open communication, compassion, accountability and efficiency. </a:t>
            </a:r>
          </a:p>
        </p:txBody>
      </p:sp>
      <p:pic>
        <p:nvPicPr>
          <p:cNvPr id="3" name="Picture 2" descr="A picture containing outdoor, person, swing&#10;&#10;Description automatically generated">
            <a:extLst>
              <a:ext uri="{FF2B5EF4-FFF2-40B4-BE49-F238E27FC236}">
                <a16:creationId xmlns:a16="http://schemas.microsoft.com/office/drawing/2014/main" id="{60691CDA-6D98-4C23-A8F5-3ED7579E0582}"/>
              </a:ext>
            </a:extLst>
          </p:cNvPr>
          <p:cNvPicPr>
            <a:picLocks noChangeAspect="1"/>
          </p:cNvPicPr>
          <p:nvPr/>
        </p:nvPicPr>
        <p:blipFill>
          <a:blip r:embed="rId2"/>
          <a:stretch>
            <a:fillRect/>
          </a:stretch>
        </p:blipFill>
        <p:spPr>
          <a:xfrm>
            <a:off x="609600" y="457200"/>
            <a:ext cx="2724728" cy="4240224"/>
          </a:xfrm>
          <a:prstGeom prst="rect">
            <a:avLst/>
          </a:prstGeom>
        </p:spPr>
      </p:pic>
      <p:pic>
        <p:nvPicPr>
          <p:cNvPr id="2" name="Picture 1" descr="A group of people standing in front of a van&#10;&#10;Description automatically generated">
            <a:extLst>
              <a:ext uri="{FF2B5EF4-FFF2-40B4-BE49-F238E27FC236}">
                <a16:creationId xmlns:a16="http://schemas.microsoft.com/office/drawing/2014/main" id="{F1D20962-2C8D-6CDE-CDA8-659488121736}"/>
              </a:ext>
            </a:extLst>
          </p:cNvPr>
          <p:cNvPicPr>
            <a:picLocks noChangeAspect="1"/>
          </p:cNvPicPr>
          <p:nvPr/>
        </p:nvPicPr>
        <p:blipFill>
          <a:blip r:embed="rId3"/>
          <a:stretch>
            <a:fillRect/>
          </a:stretch>
        </p:blipFill>
        <p:spPr>
          <a:xfrm>
            <a:off x="609600" y="4901008"/>
            <a:ext cx="7772400" cy="1841156"/>
          </a:xfrm>
          <a:prstGeom prst="rect">
            <a:avLst/>
          </a:prstGeom>
        </p:spPr>
      </p:pic>
    </p:spTree>
    <p:extLst>
      <p:ext uri="{BB962C8B-B14F-4D97-AF65-F5344CB8AC3E}">
        <p14:creationId xmlns:p14="http://schemas.microsoft.com/office/powerpoint/2010/main" val="112085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4DF55BE-B4AB-4BA1-BDE1-E9F7FB3F11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3F30E04B-F18D-8A02-7B96-FD8EC646BABF}"/>
              </a:ext>
            </a:extLst>
          </p:cNvPr>
          <p:cNvSpPr txBox="1"/>
          <p:nvPr/>
        </p:nvSpPr>
        <p:spPr>
          <a:xfrm>
            <a:off x="630937" y="539578"/>
            <a:ext cx="3234894" cy="1684638"/>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3200" dirty="0">
                <a:latin typeface="+mj-lt"/>
                <a:ea typeface="+mj-ea"/>
                <a:cs typeface="+mj-cs"/>
              </a:rPr>
              <a:t>Medical Equipment &amp; Supplies</a:t>
            </a:r>
          </a:p>
        </p:txBody>
      </p:sp>
      <p:sp>
        <p:nvSpPr>
          <p:cNvPr id="7" name="TextBox 6">
            <a:extLst>
              <a:ext uri="{FF2B5EF4-FFF2-40B4-BE49-F238E27FC236}">
                <a16:creationId xmlns:a16="http://schemas.microsoft.com/office/drawing/2014/main" id="{F2EC892D-7A7D-01B8-1FF0-5A8A8477DB81}"/>
              </a:ext>
            </a:extLst>
          </p:cNvPr>
          <p:cNvSpPr txBox="1"/>
          <p:nvPr/>
        </p:nvSpPr>
        <p:spPr>
          <a:xfrm>
            <a:off x="628650" y="2409568"/>
            <a:ext cx="4485959" cy="3690551"/>
          </a:xfrm>
          <a:prstGeom prst="rect">
            <a:avLst/>
          </a:prstGeom>
        </p:spPr>
        <p:txBody>
          <a:bodyPr vert="horz" lIns="91440" tIns="45720" rIns="91440" bIns="45720" rtlCol="0">
            <a:normAutofit/>
          </a:bodyPr>
          <a:lstStyle/>
          <a:p>
            <a:pPr indent="-228600">
              <a:lnSpc>
                <a:spcPct val="90000"/>
              </a:lnSpc>
              <a:spcAft>
                <a:spcPts val="600"/>
              </a:spcAft>
              <a:buFont typeface="Arial" panose="020B0604020202020204" pitchFamily="34" charset="0"/>
              <a:buChar char="•"/>
            </a:pPr>
            <a:r>
              <a:rPr lang="en-US" sz="1700" b="1" dirty="0">
                <a:effectLst/>
              </a:rPr>
              <a:t>Medical Equipment and Supplies:</a:t>
            </a:r>
            <a:r>
              <a:rPr lang="en-US" sz="1700" dirty="0">
                <a:effectLst/>
              </a:rPr>
              <a:t> Durable medical equipment is loaned as needed, and single-use supplies can be reordered monthly for eligible consumers. If individuals do not qualify due to their monthly income being too high, they may enroll in Club CARE Chest for an annual fee of $50.  </a:t>
            </a:r>
            <a:r>
              <a:rPr lang="en-US" sz="1700" b="1" dirty="0">
                <a:effectLst/>
              </a:rPr>
              <a:t>13,880 individuals were served last year; 15,684 are projected to be served in the year ahead.</a:t>
            </a:r>
            <a:r>
              <a:rPr lang="en-US" sz="1700" dirty="0">
                <a:effectLst/>
              </a:rPr>
              <a:t> </a:t>
            </a:r>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r>
              <a:rPr lang="en-US" sz="1700" b="1" dirty="0"/>
              <a:t>2026 Updates: </a:t>
            </a:r>
            <a:r>
              <a:rPr lang="en-US" sz="1700" dirty="0"/>
              <a:t>Due to increased community demand for incontinence protection CARE Chest was forced to spend 10% over the already significant projected increase for 2026.</a:t>
            </a:r>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dirty="0"/>
          </a:p>
          <a:p>
            <a:pPr indent="-228600">
              <a:lnSpc>
                <a:spcPct val="90000"/>
              </a:lnSpc>
              <a:spcAft>
                <a:spcPts val="600"/>
              </a:spcAft>
              <a:buFont typeface="Arial" panose="020B0604020202020204" pitchFamily="34" charset="0"/>
              <a:buChar char="•"/>
            </a:pPr>
            <a:endParaRPr lang="en-US" sz="1700" b="1" dirty="0"/>
          </a:p>
        </p:txBody>
      </p:sp>
      <p:pic>
        <p:nvPicPr>
          <p:cNvPr id="4" name="Picture 3" descr="A group of people standing in front of a van&#10;&#10;Description automatically generated">
            <a:extLst>
              <a:ext uri="{FF2B5EF4-FFF2-40B4-BE49-F238E27FC236}">
                <a16:creationId xmlns:a16="http://schemas.microsoft.com/office/drawing/2014/main" id="{3C7D4AF0-984F-A704-8ECB-5BED28ABF424}"/>
              </a:ext>
            </a:extLst>
          </p:cNvPr>
          <p:cNvPicPr>
            <a:picLocks noChangeAspect="1"/>
          </p:cNvPicPr>
          <p:nvPr/>
        </p:nvPicPr>
        <p:blipFill>
          <a:blip r:embed="rId2"/>
          <a:stretch>
            <a:fillRect/>
          </a:stretch>
        </p:blipFill>
        <p:spPr>
          <a:xfrm>
            <a:off x="3349782" y="676771"/>
            <a:ext cx="5567536" cy="1322289"/>
          </a:xfrm>
          <a:prstGeom prst="rect">
            <a:avLst/>
          </a:prstGeom>
        </p:spPr>
      </p:pic>
      <p:sp>
        <p:nvSpPr>
          <p:cNvPr id="6" name="TextBox 5">
            <a:extLst>
              <a:ext uri="{FF2B5EF4-FFF2-40B4-BE49-F238E27FC236}">
                <a16:creationId xmlns:a16="http://schemas.microsoft.com/office/drawing/2014/main" id="{F5966992-D25D-5E05-EA4B-AA94C02F06B2}"/>
              </a:ext>
            </a:extLst>
          </p:cNvPr>
          <p:cNvSpPr txBox="1"/>
          <p:nvPr/>
        </p:nvSpPr>
        <p:spPr>
          <a:xfrm>
            <a:off x="5462323" y="2409568"/>
            <a:ext cx="3331675" cy="4524315"/>
          </a:xfrm>
          <a:prstGeom prst="rect">
            <a:avLst/>
          </a:prstGeom>
          <a:noFill/>
        </p:spPr>
        <p:txBody>
          <a:bodyPr wrap="square" rtlCol="0">
            <a:spAutoFit/>
          </a:bodyPr>
          <a:lstStyle/>
          <a:p>
            <a:r>
              <a:rPr lang="en-US" b="1" dirty="0"/>
              <a:t>FY26 Stats:</a:t>
            </a:r>
          </a:p>
          <a:p>
            <a:endParaRPr lang="en-US" dirty="0"/>
          </a:p>
          <a:p>
            <a:r>
              <a:rPr lang="en-US" b="1" dirty="0"/>
              <a:t>Current Individuals Served:</a:t>
            </a:r>
          </a:p>
          <a:p>
            <a:r>
              <a:rPr lang="en-US" dirty="0"/>
              <a:t>14,498</a:t>
            </a:r>
          </a:p>
          <a:p>
            <a:endParaRPr lang="en-US" dirty="0"/>
          </a:p>
          <a:p>
            <a:r>
              <a:rPr lang="en-US" b="1" dirty="0"/>
              <a:t>Demographic of Consumers:</a:t>
            </a:r>
          </a:p>
          <a:p>
            <a:r>
              <a:rPr lang="en-US" dirty="0"/>
              <a:t>Caucasian:	49.5%</a:t>
            </a:r>
          </a:p>
          <a:p>
            <a:r>
              <a:rPr lang="en-US" dirty="0"/>
              <a:t>Hispanic:		27.2%</a:t>
            </a:r>
          </a:p>
          <a:p>
            <a:r>
              <a:rPr lang="en-US" dirty="0"/>
              <a:t>African-American:	11.7%</a:t>
            </a:r>
          </a:p>
          <a:p>
            <a:r>
              <a:rPr lang="en-US" dirty="0"/>
              <a:t>Asian:		5.1%</a:t>
            </a:r>
          </a:p>
          <a:p>
            <a:r>
              <a:rPr lang="en-US" dirty="0"/>
              <a:t>Other:		2.7%</a:t>
            </a:r>
          </a:p>
          <a:p>
            <a:r>
              <a:rPr lang="en-US" dirty="0"/>
              <a:t>Native American:	2.4%</a:t>
            </a:r>
          </a:p>
          <a:p>
            <a:r>
              <a:rPr lang="en-US" dirty="0"/>
              <a:t>Pacific Islander:	0.8%</a:t>
            </a:r>
          </a:p>
          <a:p>
            <a:r>
              <a:rPr lang="en-US" dirty="0"/>
              <a:t>Multi-Racial:	0.4%</a:t>
            </a:r>
          </a:p>
          <a:p>
            <a:r>
              <a:rPr lang="en-US" dirty="0"/>
              <a:t>Middle Eastern:	0.3%</a:t>
            </a:r>
          </a:p>
          <a:p>
            <a:endParaRPr lang="en-US" dirty="0"/>
          </a:p>
        </p:txBody>
      </p:sp>
    </p:spTree>
    <p:extLst>
      <p:ext uri="{BB962C8B-B14F-4D97-AF65-F5344CB8AC3E}">
        <p14:creationId xmlns:p14="http://schemas.microsoft.com/office/powerpoint/2010/main" val="27376308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2033</TotalTime>
  <Words>244</Words>
  <Application>Microsoft Office PowerPoint</Application>
  <PresentationFormat>On-screen Show (4:3)</PresentationFormat>
  <Paragraphs>27</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Avenir Next LT Pro</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Jacob Johnson</dc:creator>
  <cp:lastModifiedBy>Christian Narvaez</cp:lastModifiedBy>
  <cp:revision>72</cp:revision>
  <cp:lastPrinted>2019-02-01T18:19:02Z</cp:lastPrinted>
  <dcterms:created xsi:type="dcterms:W3CDTF">2018-08-15T20:52:02Z</dcterms:created>
  <dcterms:modified xsi:type="dcterms:W3CDTF">2026-08-20T16:24:03Z</dcterms:modified>
</cp:coreProperties>
</file>